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3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microsoft.com/office/2007/relationships/hdphoto" Target="../media/hdphoto2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microsoft.com/office/2007/relationships/hdphoto" Target="../media/hdphoto21.wdp"/><Relationship Id="rId4" Type="http://schemas.openxmlformats.org/officeDocument/2006/relationships/image" Target="../media/image27.png"/><Relationship Id="rId9" Type="http://schemas.microsoft.com/office/2007/relationships/hdphoto" Target="../media/hdphoto23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5.wdp"/><Relationship Id="rId5" Type="http://schemas.openxmlformats.org/officeDocument/2006/relationships/image" Target="../media/image31.png"/><Relationship Id="rId10" Type="http://schemas.microsoft.com/office/2007/relationships/hdphoto" Target="../media/hdphoto27.wdp"/><Relationship Id="rId4" Type="http://schemas.microsoft.com/office/2007/relationships/hdphoto" Target="../media/hdphoto24.wdp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0.wdp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9.wdp"/><Relationship Id="rId5" Type="http://schemas.openxmlformats.org/officeDocument/2006/relationships/image" Target="../media/image35.png"/><Relationship Id="rId10" Type="http://schemas.microsoft.com/office/2007/relationships/hdphoto" Target="../media/hdphoto31.wdp"/><Relationship Id="rId4" Type="http://schemas.microsoft.com/office/2007/relationships/hdphoto" Target="../media/hdphoto28.wdp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4.wdp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3.wdp"/><Relationship Id="rId5" Type="http://schemas.openxmlformats.org/officeDocument/2006/relationships/image" Target="../media/image39.png"/><Relationship Id="rId10" Type="http://schemas.microsoft.com/office/2007/relationships/hdphoto" Target="../media/hdphoto35.wdp"/><Relationship Id="rId4" Type="http://schemas.microsoft.com/office/2007/relationships/hdphoto" Target="../media/hdphoto32.wdp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8.wdp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7.wdp"/><Relationship Id="rId5" Type="http://schemas.openxmlformats.org/officeDocument/2006/relationships/image" Target="../media/image43.png"/><Relationship Id="rId10" Type="http://schemas.microsoft.com/office/2007/relationships/hdphoto" Target="../media/hdphoto39.wdp"/><Relationship Id="rId4" Type="http://schemas.microsoft.com/office/2007/relationships/hdphoto" Target="../media/hdphoto36.wdp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2.wdp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1.wdp"/><Relationship Id="rId5" Type="http://schemas.openxmlformats.org/officeDocument/2006/relationships/image" Target="../media/image47.png"/><Relationship Id="rId10" Type="http://schemas.microsoft.com/office/2007/relationships/hdphoto" Target="../media/hdphoto43.wdp"/><Relationship Id="rId4" Type="http://schemas.microsoft.com/office/2007/relationships/hdphoto" Target="../media/hdphoto40.wdp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5.wdp"/><Relationship Id="rId5" Type="http://schemas.openxmlformats.org/officeDocument/2006/relationships/image" Target="../media/image51.png"/><Relationship Id="rId4" Type="http://schemas.microsoft.com/office/2007/relationships/hdphoto" Target="../media/hdphoto44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5.pn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5" Type="http://schemas.openxmlformats.org/officeDocument/2006/relationships/image" Target="../media/image19.png"/><Relationship Id="rId10" Type="http://schemas.microsoft.com/office/2007/relationships/hdphoto" Target="../media/hdphoto16.wdp"/><Relationship Id="rId4" Type="http://schemas.microsoft.com/office/2007/relationships/hdphoto" Target="../media/hdphoto13.wdp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5" Type="http://schemas.openxmlformats.org/officeDocument/2006/relationships/image" Target="../media/image23.png"/><Relationship Id="rId10" Type="http://schemas.microsoft.com/office/2007/relationships/hdphoto" Target="../media/hdphoto20.wdp"/><Relationship Id="rId4" Type="http://schemas.microsoft.com/office/2007/relationships/hdphoto" Target="../media/hdphoto17.wdp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28"/>
          <a:stretch/>
        </p:blipFill>
        <p:spPr>
          <a:xfrm>
            <a:off x="-15782" y="0"/>
            <a:ext cx="9159782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4748" y="1628800"/>
            <a:ext cx="7497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АРТИКУЛЯЦИОННАЯ 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ГИМНАСТИКА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КАК средство развития звуковой культуры </a:t>
            </a:r>
            <a:r>
              <a:rPr lang="ru-RU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речи дошкольников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57" y="3604699"/>
            <a:ext cx="4032448" cy="27619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582130" y="4617150"/>
            <a:ext cx="4166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 Фонина В.С МБДОУ №33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8427" y="6023338"/>
            <a:ext cx="913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г.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9827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2655"/>
            <a:ext cx="2567393" cy="25266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68144" y="289105"/>
            <a:ext cx="3023754" cy="2570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08717" y="385384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11.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«Лошадка»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-Вытянуть губы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-Приоткрыть рот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Поцокать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узким «языком»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(как цокают копытами лошадки)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3989" y="3789040"/>
            <a:ext cx="2826761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46137" y="3810248"/>
            <a:ext cx="3312416" cy="27150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240765" y="4052688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12.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«Пароход гудит»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-Губы в улыбке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-Открыть рот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-С напряжением произнести долгое «ы-ы-ы…»</a:t>
            </a:r>
          </a:p>
        </p:txBody>
      </p:sp>
    </p:spTree>
    <p:extLst>
      <p:ext uri="{BB962C8B-B14F-4D97-AF65-F5344CB8AC3E}">
        <p14:creationId xmlns="" xmlns:p14="http://schemas.microsoft.com/office/powerpoint/2010/main" val="37121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5372" y="260647"/>
            <a:ext cx="2700355" cy="27003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666400" y="291169"/>
            <a:ext cx="3237915" cy="26393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195856" y="595160"/>
            <a:ext cx="2376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13.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«Слоник пьет»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-Вытянув вперед губы трубочкой, образовать «хоботок слоника».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«Набирать водичку»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1519" y="4005064"/>
            <a:ext cx="2664297" cy="23907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93562" y="4005064"/>
            <a:ext cx="2989484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915817" y="4140273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14.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«Индюки болтают»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-Языком быстро  двигать по верхней губе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«бл-бл-бл-бл»</a:t>
            </a:r>
          </a:p>
        </p:txBody>
      </p:sp>
    </p:spTree>
    <p:extLst>
      <p:ext uri="{BB962C8B-B14F-4D97-AF65-F5344CB8AC3E}">
        <p14:creationId xmlns="" xmlns:p14="http://schemas.microsoft.com/office/powerpoint/2010/main" val="3139200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V="1">
            <a:off x="251520" y="174238"/>
            <a:ext cx="2500330" cy="2602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38214" y="174238"/>
            <a:ext cx="2924424" cy="24626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915816" y="223345"/>
            <a:ext cx="2952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15.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«Орешки»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-Рот закрыт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-Кончик языка с напряжением поочередно упирается в щеки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-На щеках образуются твердые шарики- «орешки»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7505" y="3943583"/>
            <a:ext cx="2835832" cy="2386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38214" y="3916344"/>
            <a:ext cx="2924424" cy="2495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948188" y="4158208"/>
            <a:ext cx="29783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16.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«Качели»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-Улыбнуться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-Открыть рот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-Кончик языка за верхние зубы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-Кончик зыка за нижние зубы</a:t>
            </a:r>
          </a:p>
        </p:txBody>
      </p:sp>
    </p:spTree>
    <p:extLst>
      <p:ext uri="{BB962C8B-B14F-4D97-AF65-F5344CB8AC3E}">
        <p14:creationId xmlns="" xmlns:p14="http://schemas.microsoft.com/office/powerpoint/2010/main" val="996037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8340" y="260647"/>
            <a:ext cx="2857703" cy="27216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68145" y="260648"/>
            <a:ext cx="2975291" cy="2568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03849" y="396946"/>
            <a:ext cx="2664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17.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«Часики»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-Улыбнуться, открыть рот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-Кончик языка (как часовую стрелку)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переводить из одного уголка рта в другой</a:t>
            </a:r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7544" y="3894266"/>
            <a:ext cx="2448271" cy="2532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68145" y="3815295"/>
            <a:ext cx="2962958" cy="2421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026043" y="4149080"/>
            <a:ext cx="28421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18.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«Блинчик»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-Улыбнуться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-Приоткрыть рот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-Положить широкий язык на нижнюю губу</a:t>
            </a:r>
          </a:p>
        </p:txBody>
      </p:sp>
    </p:spTree>
    <p:extLst>
      <p:ext uri="{BB962C8B-B14F-4D97-AF65-F5344CB8AC3E}">
        <p14:creationId xmlns="" xmlns:p14="http://schemas.microsoft.com/office/powerpoint/2010/main" val="173899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30" y="16349"/>
            <a:ext cx="916602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529" y="195091"/>
            <a:ext cx="2520280" cy="26815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96136" y="205517"/>
            <a:ext cx="3080156" cy="2554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43808" y="407279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19.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«Вкусное варенье»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-Улыбнуться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-Открыть рот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-Широким язычком в форме «чашечки» облизать верхнюю губу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512" y="4149079"/>
            <a:ext cx="2536385" cy="2515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912575" y="4149080"/>
            <a:ext cx="2875279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999590" y="4509120"/>
            <a:ext cx="2808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20.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«Шарик»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-Надуть щеки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-Сдуть щеки</a:t>
            </a:r>
          </a:p>
        </p:txBody>
      </p:sp>
    </p:spTree>
    <p:extLst>
      <p:ext uri="{BB962C8B-B14F-4D97-AF65-F5344CB8AC3E}">
        <p14:creationId xmlns="" xmlns:p14="http://schemas.microsoft.com/office/powerpoint/2010/main" val="1213151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0699" y="260648"/>
            <a:ext cx="2550283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970589" y="260648"/>
            <a:ext cx="2913444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22753" y="260648"/>
            <a:ext cx="3168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21.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«Гармошка»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-Улыбнуться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-Сделать «грибочек» (т.е. присосать широкий язык к нёбу)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-Не отрывая языка, открывать и закрывать рот (зубы не смыкать)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6450" y="4214843"/>
            <a:ext cx="2503686" cy="2384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998246" y="4250299"/>
            <a:ext cx="2751039" cy="23513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802237" y="4342713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22.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«Барабанщик»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-Улыбнуться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-Открыть рот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-Кончик языка за верхними зубами : «дэ-дэ-дэ»</a:t>
            </a:r>
          </a:p>
        </p:txBody>
      </p:sp>
    </p:spTree>
    <p:extLst>
      <p:ext uri="{BB962C8B-B14F-4D97-AF65-F5344CB8AC3E}">
        <p14:creationId xmlns="" xmlns:p14="http://schemas.microsoft.com/office/powerpoint/2010/main" val="453026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1960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512" y="493345"/>
            <a:ext cx="2459709" cy="2564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24128" y="512899"/>
            <a:ext cx="3294791" cy="26246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916429" y="849937"/>
            <a:ext cx="26636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23.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«Загнать мяч в ворота»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-«Вытолкнуть» широкий язык между губами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(словно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загоняем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мяч в ворота)</a:t>
            </a:r>
          </a:p>
        </p:txBody>
      </p:sp>
    </p:spTree>
    <p:extLst>
      <p:ext uri="{BB962C8B-B14F-4D97-AF65-F5344CB8AC3E}">
        <p14:creationId xmlns="" xmlns:p14="http://schemas.microsoft.com/office/powerpoint/2010/main" val="2842943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2276872"/>
            <a:ext cx="803643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509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61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79315"/>
            <a:ext cx="86409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 произносим различные звуки благодаря хорошей подвижности  органов артикуляции, к которым относятся язык, губы, нижняя челюсть, мягкое нёбо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ребенка т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очность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сила и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дифференцированность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движений этих органов развиваются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постепенно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процессе речевой деятельности.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930149"/>
            <a:ext cx="5544616" cy="2735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75609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0" y="0"/>
            <a:ext cx="917888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6731" y="245839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артикуляционная гимнастика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086491"/>
            <a:ext cx="87849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Гимнастика для рук, ног- дело нам привычное и знакомое.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Понятно ведь, для чего мы тренируем мышцы- чтобы они стали сильными, ловкими, подвижными.</a:t>
            </a:r>
          </a:p>
          <a:p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вот зачем язык тренировать, ведь он и так «без костей»?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Оказывается, язык- главная мышца органов речи. И для него, как и для всякой мышцы, гимнастика просто необходима. Ведь язык должен быть достаточно хорошо развит, чтобы выполнять тонкие целенаправленные движения, именуемые звукопроизношением. Недостатки произношения отягощают эмоционально-психическое состояние ребенка, мешают ему развиваться и общаться со сверстниками.</a:t>
            </a:r>
          </a:p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эта проблема не возникала у ребенка в дальнейшем, стоит начать заниматься артикуляционной гимнастикой как можно раньше.</a:t>
            </a:r>
          </a:p>
        </p:txBody>
      </p:sp>
    </p:spTree>
    <p:extLst>
      <p:ext uri="{BB962C8B-B14F-4D97-AF65-F5344CB8AC3E}">
        <p14:creationId xmlns="" xmlns:p14="http://schemas.microsoft.com/office/powerpoint/2010/main" val="3059533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19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899592" y="332656"/>
            <a:ext cx="7416824" cy="8309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Артикуляционную гимнастику можно разделить на 2 вида упражнений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2060848"/>
            <a:ext cx="5256584" cy="1512168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Статистические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связанные с удержанием определённой артикуляционной позы.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57925" y="4653136"/>
            <a:ext cx="5040560" cy="158417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Динамические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требующие многократного повторения одного и того же вида движений.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638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260039"/>
            <a:ext cx="8562409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Начнем выполнять артикуляционную гимнастику: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1864" y="1080606"/>
            <a:ext cx="2406717" cy="2387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652120" y="1031909"/>
            <a:ext cx="2952328" cy="24018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131840" y="1408682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«Окошко»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-Широко открыть рот – «жарко»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-Закрыть рот – «холодно»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2066" y="3907456"/>
            <a:ext cx="2406717" cy="23484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652120" y="3865508"/>
            <a:ext cx="2952328" cy="24880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131840" y="3789040"/>
            <a:ext cx="2520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«Чистим зубки»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-Улыбнуться, открыть рот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-Кончиком языка с внутренней стороны «почистить» поочередно нижние и верхние зубы.</a:t>
            </a:r>
          </a:p>
        </p:txBody>
      </p:sp>
    </p:spTree>
    <p:extLst>
      <p:ext uri="{BB962C8B-B14F-4D97-AF65-F5344CB8AC3E}">
        <p14:creationId xmlns="" xmlns:p14="http://schemas.microsoft.com/office/powerpoint/2010/main" val="4187475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2145" y="255616"/>
            <a:ext cx="2571768" cy="2550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43341" y="260647"/>
            <a:ext cx="3046859" cy="2550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347864" y="104916"/>
            <a:ext cx="2448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«Месим тесто»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-Улыбнуться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-Пошлепать языком между губами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пя-пя-пя-пя-пя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-Покусать кончик языка зубками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(Чередовать эти два движения)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5491" y="3573016"/>
            <a:ext cx="2571768" cy="25100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920592" y="3645023"/>
            <a:ext cx="2969608" cy="2366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268690" y="3812374"/>
            <a:ext cx="26519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4.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«Чашечка»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-Улыбнуться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-Широко открыть рот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-Высунуть широкий язык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-Придать ему форму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«чашечки»</a:t>
            </a:r>
          </a:p>
        </p:txBody>
      </p:sp>
    </p:spTree>
    <p:extLst>
      <p:ext uri="{BB962C8B-B14F-4D97-AF65-F5344CB8AC3E}">
        <p14:creationId xmlns="" xmlns:p14="http://schemas.microsoft.com/office/powerpoint/2010/main" val="1113477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4542" y="251984"/>
            <a:ext cx="2703282" cy="2681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24128" y="25061"/>
            <a:ext cx="3302881" cy="2794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03848" y="620688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5.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«Дудочка»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-С напряжением вытянуть губы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(зубы сомкнуты)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4543" y="3645024"/>
            <a:ext cx="2617310" cy="2574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24618" y="3703500"/>
            <a:ext cx="3014576" cy="26058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115531" y="4005064"/>
            <a:ext cx="24645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6.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«Заборчик»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-Улыбнуться, с напряжением обнажив сомкнутые зубы</a:t>
            </a:r>
          </a:p>
        </p:txBody>
      </p:sp>
    </p:spTree>
    <p:extLst>
      <p:ext uri="{BB962C8B-B14F-4D97-AF65-F5344CB8AC3E}">
        <p14:creationId xmlns="" xmlns:p14="http://schemas.microsoft.com/office/powerpoint/2010/main" val="2078733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8924" y="260648"/>
            <a:ext cx="2620002" cy="2599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24128" y="263934"/>
            <a:ext cx="3120150" cy="25957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124172" y="520582"/>
            <a:ext cx="27439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7.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«Маляр»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-Губы в улыбке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-Приоткрыть рот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-Кончиком языка «покрасить» (погладить) нёбо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8924" y="3777812"/>
            <a:ext cx="2643206" cy="26218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82649" y="3838592"/>
            <a:ext cx="3061629" cy="250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096848" y="3934595"/>
            <a:ext cx="26584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8.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«Грибочек»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-Улыбнуться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Покоцать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языком, (будто едешь на лошадке)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-Присосать к небу широкий язык</a:t>
            </a:r>
          </a:p>
        </p:txBody>
      </p:sp>
    </p:spTree>
    <p:extLst>
      <p:ext uri="{BB962C8B-B14F-4D97-AF65-F5344CB8AC3E}">
        <p14:creationId xmlns="" xmlns:p14="http://schemas.microsoft.com/office/powerpoint/2010/main" val="1067193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3" y="0"/>
            <a:ext cx="916278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1519" y="135812"/>
            <a:ext cx="2852395" cy="28293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68212" y="185557"/>
            <a:ext cx="3243774" cy="2663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103915" y="185557"/>
            <a:ext cx="26642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9.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«Киска»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-Губы в улыбке, рот открыт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-Кончик языка упирается в нижние зубы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-Выгнуть язык горкой, упираясь кончиком языка в нижние зубы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1519" y="3983114"/>
            <a:ext cx="2526035" cy="24241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55328" y="3789040"/>
            <a:ext cx="2953344" cy="2452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861618" y="3968098"/>
            <a:ext cx="32560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10.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«Поймаем мышку»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-Губы в улыбке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-Произнести «а-а» и прикусить широкий кончик языка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( поймали мышку за хвостик)</a:t>
            </a:r>
          </a:p>
        </p:txBody>
      </p:sp>
    </p:spTree>
    <p:extLst>
      <p:ext uri="{BB962C8B-B14F-4D97-AF65-F5344CB8AC3E}">
        <p14:creationId xmlns="" xmlns:p14="http://schemas.microsoft.com/office/powerpoint/2010/main" val="33964788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678</Words>
  <Application>Microsoft Office PowerPoint</Application>
  <PresentationFormat>Экран (4:3)</PresentationFormat>
  <Paragraphs>127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noutboook222222@outlook.com</cp:lastModifiedBy>
  <cp:revision>38</cp:revision>
  <dcterms:created xsi:type="dcterms:W3CDTF">2013-10-11T11:52:06Z</dcterms:created>
  <dcterms:modified xsi:type="dcterms:W3CDTF">2024-02-02T05:14:25Z</dcterms:modified>
</cp:coreProperties>
</file>