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9" r:id="rId3"/>
    <p:sldId id="259" r:id="rId4"/>
    <p:sldId id="260" r:id="rId5"/>
    <p:sldId id="261" r:id="rId6"/>
    <p:sldId id="263" r:id="rId7"/>
    <p:sldId id="267" r:id="rId8"/>
    <p:sldId id="270" r:id="rId9"/>
    <p:sldId id="271" r:id="rId10"/>
    <p:sldId id="282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3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00269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>
                <a:solidFill>
                  <a:schemeClr val="tx1"/>
                </a:solidFill>
              </a:rPr>
              <a:t>Муниципальное бюджетное </a:t>
            </a:r>
            <a:r>
              <a:rPr lang="ru-RU" sz="1600" dirty="0">
                <a:solidFill>
                  <a:schemeClr val="tx1"/>
                </a:solidFill>
              </a:rPr>
              <a:t>дошкольное образовательное учреждение детский сад № 33 с. Вознесенское Амурского Муниципального района Хабаровского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8136904" cy="453650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/>
              <a:t>Мастер – класс</a:t>
            </a:r>
          </a:p>
          <a:p>
            <a:pPr algn="ctr">
              <a:spcBef>
                <a:spcPts val="0"/>
              </a:spcBef>
            </a:pPr>
            <a:r>
              <a:rPr lang="ru-RU" dirty="0"/>
              <a:t>Дидактическая игра «В гостях у сказки», как средство развития связной речи дошкольника</a:t>
            </a:r>
          </a:p>
          <a:p>
            <a:pPr algn="ctr">
              <a:spcBef>
                <a:spcPts val="0"/>
              </a:spcBef>
            </a:pPr>
            <a:endParaRPr lang="ru-RU" dirty="0"/>
          </a:p>
          <a:p>
            <a:pPr algn="ctr">
              <a:spcBef>
                <a:spcPts val="0"/>
              </a:spcBef>
            </a:pPr>
            <a:endParaRPr lang="ru-RU" dirty="0"/>
          </a:p>
          <a:p>
            <a:pPr algn="ctr"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pPr algn="l">
              <a:spcBef>
                <a:spcPts val="0"/>
              </a:spcBef>
            </a:pPr>
            <a:r>
              <a:rPr lang="ru-RU" dirty="0"/>
              <a:t>                               </a:t>
            </a:r>
          </a:p>
          <a:p>
            <a:pPr algn="l">
              <a:spcBef>
                <a:spcPts val="0"/>
              </a:spcBef>
            </a:pPr>
            <a:r>
              <a:rPr lang="ru-RU" dirty="0"/>
              <a:t>                                                   Воспитатель:</a:t>
            </a:r>
          </a:p>
          <a:p>
            <a:pPr>
              <a:spcBef>
                <a:spcPts val="0"/>
              </a:spcBef>
            </a:pPr>
            <a:r>
              <a:rPr lang="ru-RU" dirty="0"/>
              <a:t>Афанасенко Мария Александровна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pPr algn="ctr">
              <a:spcBef>
                <a:spcPts val="0"/>
              </a:spcBef>
            </a:pPr>
            <a:r>
              <a:rPr lang="ru-RU" dirty="0"/>
              <a:t>С. Вознесенское, 2023 г.</a:t>
            </a:r>
          </a:p>
        </p:txBody>
      </p:sp>
    </p:spTree>
    <p:extLst>
      <p:ext uri="{BB962C8B-B14F-4D97-AF65-F5344CB8AC3E}">
        <p14:creationId xmlns:p14="http://schemas.microsoft.com/office/powerpoint/2010/main" val="2131963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20688"/>
            <a:ext cx="8064896" cy="5544616"/>
          </a:xfrm>
        </p:spPr>
        <p:txBody>
          <a:bodyPr>
            <a:normAutofit lnSpcReduction="10000"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Задачи: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развитие обучения рассказывания;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развития психических процессов;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развитие памяти;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развитие  внимания;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развитие логического мышления;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развитие темпа речи;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развитие тембра речи;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 развития интонации, выразительности.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20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8000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23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966666" cy="504056"/>
          </a:xfrm>
        </p:spPr>
        <p:txBody>
          <a:bodyPr/>
          <a:lstStyle/>
          <a:p>
            <a:pPr algn="ctr"/>
            <a:r>
              <a:rPr lang="ru-RU" sz="2800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Угадай сказку по картинке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80728"/>
            <a:ext cx="7920880" cy="568863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sz="1600" b="1" dirty="0">
                <a:solidFill>
                  <a:srgbClr val="7030A0"/>
                </a:solidFill>
                <a:ea typeface="Calibri"/>
              </a:rPr>
              <a:t>Назови название сказки, назови героев сказки.</a:t>
            </a:r>
            <a:endParaRPr lang="ru-RU" sz="1600" b="1" dirty="0">
              <a:solidFill>
                <a:srgbClr val="7030A0"/>
              </a:solidFill>
            </a:endParaRPr>
          </a:p>
          <a:p>
            <a:pPr algn="just"/>
            <a:r>
              <a:rPr lang="ru-RU" sz="1600" b="1" dirty="0">
                <a:solidFill>
                  <a:srgbClr val="7030A0"/>
                </a:solidFill>
              </a:rPr>
              <a:t>Закрепляем умение отвечать на наводящие вопросы, развиваем мелкую моторику рук.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24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61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984" y="116632"/>
            <a:ext cx="6192688" cy="504056"/>
          </a:xfrm>
        </p:spPr>
        <p:txBody>
          <a:bodyPr/>
          <a:lstStyle/>
          <a:p>
            <a:pPr algn="ctr"/>
            <a:r>
              <a:rPr lang="ru-RU" sz="280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Угадай  сказку по силуэту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96752"/>
            <a:ext cx="7848872" cy="554461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just"/>
            <a:endParaRPr lang="ru-RU" sz="1800" b="1" dirty="0">
              <a:solidFill>
                <a:srgbClr val="7030A0"/>
              </a:solidFill>
              <a:ea typeface="Calibri"/>
            </a:endParaRPr>
          </a:p>
          <a:p>
            <a:pPr algn="just"/>
            <a:r>
              <a:rPr lang="ru-RU" sz="1700" b="1" dirty="0">
                <a:solidFill>
                  <a:srgbClr val="7030A0"/>
                </a:solidFill>
                <a:ea typeface="Calibri"/>
              </a:rPr>
              <a:t>Надо знать опять же название сказки. Назови героев, что произошло с героями. </a:t>
            </a:r>
          </a:p>
          <a:p>
            <a:pPr algn="just"/>
            <a:r>
              <a:rPr lang="ru-RU" sz="1700" b="1" dirty="0">
                <a:solidFill>
                  <a:srgbClr val="7030A0"/>
                </a:solidFill>
              </a:rPr>
              <a:t>Закрепляем умение отвечать на наводящие вопросы, развиваем мелкую моторику рук.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24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452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36904" cy="548680"/>
          </a:xfrm>
        </p:spPr>
        <p:txBody>
          <a:bodyPr/>
          <a:lstStyle/>
          <a:p>
            <a:pPr algn="ctr"/>
            <a:r>
              <a:rPr lang="ru-RU" sz="280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Угадай  сказку по сказочному предмету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8208912" cy="540060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sz="1600" b="1" dirty="0">
                <a:solidFill>
                  <a:srgbClr val="7030A0"/>
                </a:solidFill>
                <a:ea typeface="Calibri"/>
              </a:rPr>
              <a:t>Закрепляем умение оперировать накопленными знаниями, развиваем память, учимся ответы объединять в короткий рассказ.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24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07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648072"/>
          </a:xfrm>
        </p:spPr>
        <p:txBody>
          <a:bodyPr/>
          <a:lstStyle/>
          <a:p>
            <a:pPr algn="ctr"/>
            <a:r>
              <a:rPr lang="ru-RU" sz="280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 отличие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704856" cy="4608512"/>
          </a:xfrm>
        </p:spPr>
        <p:txBody>
          <a:bodyPr>
            <a:noAutofit/>
          </a:bodyPr>
          <a:lstStyle/>
          <a:p>
            <a:pPr algn="just"/>
            <a:endParaRPr lang="ru-RU" dirty="0">
              <a:solidFill>
                <a:srgbClr val="7030A0"/>
              </a:solidFill>
              <a:ea typeface="Calibri"/>
            </a:endParaRPr>
          </a:p>
          <a:p>
            <a:pPr algn="just"/>
            <a:endParaRPr lang="ru-RU" dirty="0">
              <a:solidFill>
                <a:srgbClr val="7030A0"/>
              </a:solidFill>
              <a:ea typeface="Calibri"/>
            </a:endParaRPr>
          </a:p>
          <a:p>
            <a:pPr algn="just"/>
            <a:endParaRPr lang="ru-RU" dirty="0">
              <a:solidFill>
                <a:srgbClr val="7030A0"/>
              </a:solidFill>
              <a:ea typeface="Calibri"/>
            </a:endParaRPr>
          </a:p>
          <a:p>
            <a:pPr algn="just"/>
            <a:endParaRPr lang="ru-RU" dirty="0">
              <a:solidFill>
                <a:srgbClr val="7030A0"/>
              </a:solidFill>
              <a:ea typeface="Calibri"/>
            </a:endParaRPr>
          </a:p>
          <a:p>
            <a:pPr algn="just"/>
            <a:endParaRPr lang="ru-RU" dirty="0">
              <a:solidFill>
                <a:srgbClr val="7030A0"/>
              </a:solidFill>
              <a:ea typeface="Calibri"/>
            </a:endParaRPr>
          </a:p>
          <a:p>
            <a:pPr algn="just"/>
            <a:endParaRPr lang="ru-RU" dirty="0">
              <a:solidFill>
                <a:srgbClr val="7030A0"/>
              </a:solidFill>
              <a:ea typeface="Calibri"/>
            </a:endParaRPr>
          </a:p>
          <a:p>
            <a:pPr algn="just"/>
            <a:endParaRPr lang="ru-RU" dirty="0">
              <a:solidFill>
                <a:srgbClr val="7030A0"/>
              </a:solidFill>
              <a:ea typeface="Calibri"/>
            </a:endParaRPr>
          </a:p>
          <a:p>
            <a:pPr algn="just"/>
            <a:endParaRPr lang="ru-RU" dirty="0">
              <a:solidFill>
                <a:srgbClr val="7030A0"/>
              </a:solidFill>
              <a:ea typeface="Calibri"/>
            </a:endParaRPr>
          </a:p>
          <a:p>
            <a:pPr algn="just"/>
            <a:endParaRPr lang="ru-RU" dirty="0">
              <a:solidFill>
                <a:srgbClr val="7030A0"/>
              </a:solidFill>
              <a:ea typeface="Calibri"/>
            </a:endParaRP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1600" b="1" dirty="0">
                <a:solidFill>
                  <a:srgbClr val="7030A0"/>
                </a:solidFill>
                <a:ea typeface="Calibri"/>
              </a:rPr>
              <a:t>Скажи что не так, отгадай, что не так.</a:t>
            </a:r>
          </a:p>
          <a:p>
            <a:pPr algn="just"/>
            <a:r>
              <a:rPr lang="ru-RU" sz="1600" b="1" dirty="0">
                <a:solidFill>
                  <a:srgbClr val="7030A0"/>
                </a:solidFill>
                <a:ea typeface="Calibri"/>
              </a:rPr>
              <a:t>Закрепляем умение оперировать накопленными знаниями, развиваем память, учимся ответы объединять в короткий рассказ.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24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79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44816" cy="792088"/>
          </a:xfrm>
        </p:spPr>
        <p:txBody>
          <a:bodyPr/>
          <a:lstStyle/>
          <a:p>
            <a:pPr algn="ctr"/>
            <a:r>
              <a:rPr lang="ru-RU" sz="280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Расскажи сказку по картинкам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68760"/>
            <a:ext cx="8064896" cy="525658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just"/>
            <a:endParaRPr lang="ru-RU" dirty="0">
              <a:solidFill>
                <a:srgbClr val="7030A0"/>
              </a:solidFill>
              <a:ea typeface="Calibri"/>
            </a:endParaRPr>
          </a:p>
          <a:p>
            <a:pPr algn="just"/>
            <a:r>
              <a:rPr lang="ru-RU" dirty="0">
                <a:solidFill>
                  <a:srgbClr val="7030A0"/>
                </a:solidFill>
                <a:ea typeface="Calibri"/>
              </a:rPr>
              <a:t>Разучить детей рассказывать сказку на опору наглядности. Учим рассказывать выразительно с интонацией.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24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51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6864" cy="432048"/>
          </a:xfrm>
        </p:spPr>
        <p:txBody>
          <a:bodyPr/>
          <a:lstStyle/>
          <a:p>
            <a:pPr algn="ctr"/>
            <a:r>
              <a:rPr lang="ru-RU" sz="280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Закончи сказку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980728"/>
            <a:ext cx="7992888" cy="568863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just"/>
            <a:endParaRPr lang="ru-RU" sz="2200" dirty="0">
              <a:solidFill>
                <a:srgbClr val="7030A0"/>
              </a:solidFill>
              <a:ea typeface="Calibri"/>
            </a:endParaRPr>
          </a:p>
          <a:p>
            <a:pPr algn="just"/>
            <a:endParaRPr lang="ru-RU" sz="2200" dirty="0">
              <a:solidFill>
                <a:srgbClr val="7030A0"/>
              </a:solidFill>
              <a:ea typeface="Calibri"/>
            </a:endParaRPr>
          </a:p>
          <a:p>
            <a:pPr algn="just"/>
            <a:r>
              <a:rPr lang="ru-RU" sz="1700" b="1" dirty="0">
                <a:solidFill>
                  <a:srgbClr val="7030A0"/>
                </a:solidFill>
                <a:ea typeface="Calibri"/>
              </a:rPr>
              <a:t>Придумай свое окончание сказки.</a:t>
            </a:r>
          </a:p>
          <a:p>
            <a:pPr algn="just"/>
            <a:r>
              <a:rPr lang="ru-RU" sz="1700" b="1" dirty="0">
                <a:solidFill>
                  <a:srgbClr val="7030A0"/>
                </a:solidFill>
                <a:ea typeface="Calibri"/>
              </a:rPr>
              <a:t>Развиваем логическое мышление, развиваем словотворчество. </a:t>
            </a:r>
            <a:endParaRPr lang="ru-RU" sz="1700" b="1" dirty="0">
              <a:solidFill>
                <a:srgbClr val="7030A0"/>
              </a:solidFill>
            </a:endParaRPr>
          </a:p>
          <a:p>
            <a:endParaRPr lang="ru-RU" sz="1700" b="1" dirty="0">
              <a:solidFill>
                <a:srgbClr val="7030A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624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98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64" y="116632"/>
            <a:ext cx="7992888" cy="504056"/>
          </a:xfrm>
        </p:spPr>
        <p:txBody>
          <a:bodyPr/>
          <a:lstStyle/>
          <a:p>
            <a:pPr algn="ctr"/>
            <a:r>
              <a:rPr lang="ru-RU" sz="280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Расскажи сказку по таблице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8064896" cy="532859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pPr algn="just"/>
            <a:endParaRPr lang="ru-RU" dirty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just"/>
            <a:endParaRPr lang="ru-RU" sz="1700" b="1" dirty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just"/>
            <a:endParaRPr lang="ru-RU" sz="1700" b="1" dirty="0">
              <a:solidFill>
                <a:srgbClr val="7030A0"/>
              </a:solidFill>
              <a:ea typeface="Calibri"/>
            </a:endParaRPr>
          </a:p>
          <a:p>
            <a:pPr algn="just"/>
            <a:r>
              <a:rPr lang="ru-RU" sz="1700" b="1" dirty="0">
                <a:solidFill>
                  <a:srgbClr val="7030A0"/>
                </a:solidFill>
                <a:ea typeface="Calibri"/>
              </a:rPr>
              <a:t>Учим рассказывать на опору- схемы. Подготовка к обучению в школе. Дети оперируют накопленными знаниями. Могут зарисовать схемы сами. Как самостоятельно, так и с родителями. Ну конечно же здесь ребята должны знать сказку и по схеме ее рассказать. </a:t>
            </a:r>
            <a:endParaRPr lang="ru-RU" sz="1700" b="1" dirty="0">
              <a:solidFill>
                <a:srgbClr val="7030A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624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2088" y="692696"/>
            <a:ext cx="624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131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68000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90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6904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7030A0"/>
                </a:solidFill>
              </a:rPr>
              <a:t>Дидактическая игра «В гостях у сказки» как средство развития связной речи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988840"/>
            <a:ext cx="6661292" cy="4176464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1" y="2020325"/>
            <a:ext cx="6552729" cy="408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88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351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87000" y="-16383000"/>
            <a:ext cx="324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836711"/>
            <a:ext cx="351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739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79786" y="2967335"/>
            <a:ext cx="10703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6852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03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63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60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80791"/>
            <a:ext cx="5076296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47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30423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29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8000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95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7992888" cy="4678267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Игра- это ведущий вид деятельности.</a:t>
            </a:r>
            <a:b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Сказки привлекают  детей, они интересны, красочны.</a:t>
            </a:r>
            <a:b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Трансформеры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развивают моторики рук, позволяют передать эффект сюрприза – открытия.</a:t>
            </a:r>
          </a:p>
        </p:txBody>
      </p:sp>
    </p:spTree>
    <p:extLst>
      <p:ext uri="{BB962C8B-B14F-4D97-AF65-F5344CB8AC3E}">
        <p14:creationId xmlns:p14="http://schemas.microsoft.com/office/powerpoint/2010/main" val="402706038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1415</TotalTime>
  <Words>314</Words>
  <Application>Microsoft Office PowerPoint</Application>
  <PresentationFormat>Экран (4:3)</PresentationFormat>
  <Paragraphs>133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Georgia</vt:lpstr>
      <vt:lpstr>Times New Roman</vt:lpstr>
      <vt:lpstr>Trebuchet MS</vt:lpstr>
      <vt:lpstr>Воздушный поток</vt:lpstr>
      <vt:lpstr>Муниципальное бюджетное дошкольное образовательное учреждение детский сад № 33 с. Вознесенское Амурского Муниципального района Хабаровского края</vt:lpstr>
      <vt:lpstr>Дидактическая игра «В гостях у сказки» как средство развития связной речи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Угадай сказку по картинке</vt:lpstr>
      <vt:lpstr>Угадай  сказку по силуэту</vt:lpstr>
      <vt:lpstr>Угадай  сказку по сказочному предмету</vt:lpstr>
      <vt:lpstr>Найди отличие</vt:lpstr>
      <vt:lpstr>Расскажи сказку по картинкам</vt:lpstr>
      <vt:lpstr>Закончи сказку </vt:lpstr>
      <vt:lpstr>Расскажи сказку по таблице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Дмитриева Яна Викторовна</cp:lastModifiedBy>
  <cp:revision>44</cp:revision>
  <dcterms:created xsi:type="dcterms:W3CDTF">2023-02-25T05:40:22Z</dcterms:created>
  <dcterms:modified xsi:type="dcterms:W3CDTF">2023-03-15T06:48:27Z</dcterms:modified>
</cp:coreProperties>
</file>